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394" r:id="rId3"/>
    <p:sldId id="395" r:id="rId4"/>
    <p:sldId id="540" r:id="rId5"/>
    <p:sldId id="595" r:id="rId6"/>
    <p:sldId id="570" r:id="rId7"/>
    <p:sldId id="600" r:id="rId8"/>
    <p:sldId id="601" r:id="rId9"/>
    <p:sldId id="587" r:id="rId10"/>
    <p:sldId id="574" r:id="rId11"/>
    <p:sldId id="603" r:id="rId12"/>
    <p:sldId id="602" r:id="rId13"/>
    <p:sldId id="584" r:id="rId14"/>
    <p:sldId id="585" r:id="rId15"/>
    <p:sldId id="604" r:id="rId16"/>
    <p:sldId id="558" r:id="rId17"/>
    <p:sldId id="564" r:id="rId18"/>
    <p:sldId id="576" r:id="rId19"/>
    <p:sldId id="577" r:id="rId20"/>
    <p:sldId id="578" r:id="rId21"/>
    <p:sldId id="598" r:id="rId22"/>
    <p:sldId id="596" r:id="rId23"/>
    <p:sldId id="605" r:id="rId24"/>
    <p:sldId id="607" r:id="rId25"/>
    <p:sldId id="591" r:id="rId26"/>
    <p:sldId id="592" r:id="rId27"/>
    <p:sldId id="610" r:id="rId28"/>
    <p:sldId id="614" r:id="rId29"/>
    <p:sldId id="609" r:id="rId30"/>
    <p:sldId id="599" r:id="rId31"/>
    <p:sldId id="597" r:id="rId32"/>
    <p:sldId id="567" r:id="rId33"/>
    <p:sldId id="568" r:id="rId34"/>
    <p:sldId id="421" r:id="rId35"/>
    <p:sldId id="611" r:id="rId36"/>
    <p:sldId id="612" r:id="rId37"/>
    <p:sldId id="613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A93A80-C3F8-4293-9F3D-8B7F15D74469}">
          <p14:sldIdLst>
            <p14:sldId id="394"/>
            <p14:sldId id="395"/>
            <p14:sldId id="540"/>
          </p14:sldIdLst>
        </p14:section>
        <p14:section name="Source Control Systems" id="{3A1ED36B-600C-4292-A48B-8225656FA786}">
          <p14:sldIdLst>
            <p14:sldId id="595"/>
            <p14:sldId id="570"/>
            <p14:sldId id="600"/>
            <p14:sldId id="601"/>
          </p14:sldIdLst>
        </p14:section>
        <p14:section name="Git" id="{309D7D29-BCF8-4B4D-8CE4-B189180724A7}">
          <p14:sldIdLst>
            <p14:sldId id="587"/>
            <p14:sldId id="574"/>
          </p14:sldIdLst>
        </p14:section>
        <p14:section name="Installing Git" id="{12B2FB32-CBC0-4A1A-B9DC-65DAE8DD5D25}">
          <p14:sldIdLst>
            <p14:sldId id="603"/>
            <p14:sldId id="602"/>
            <p14:sldId id="584"/>
            <p14:sldId id="585"/>
          </p14:sldIdLst>
        </p14:section>
        <p14:section name="Git Workflow: Clone, Commit, Push" id="{9D5601A2-765C-4C13-B11F-4BA56E19182C}">
          <p14:sldIdLst>
            <p14:sldId id="604"/>
            <p14:sldId id="558"/>
            <p14:sldId id="564"/>
            <p14:sldId id="576"/>
            <p14:sldId id="577"/>
            <p14:sldId id="578"/>
          </p14:sldIdLst>
        </p14:section>
        <p14:section name="Resolving Conflicts" id="{0FFD27FB-710D-4A50-947F-1A7604DDEA27}">
          <p14:sldIdLst>
            <p14:sldId id="598"/>
            <p14:sldId id="596"/>
            <p14:sldId id="605"/>
            <p14:sldId id="607"/>
            <p14:sldId id="591"/>
            <p14:sldId id="592"/>
            <p14:sldId id="610"/>
            <p14:sldId id="614"/>
            <p14:sldId id="609"/>
          </p14:sldIdLst>
        </p14:section>
        <p14:section name="Using Branches" id="{7374C09E-04EC-40DE-8BDA-9224E70DE8B1}">
          <p14:sldIdLst>
            <p14:sldId id="599"/>
            <p14:sldId id="597"/>
          </p14:sldIdLst>
        </p14:section>
        <p14:section name="GitHub" id="{C0643383-0980-4EF5-A323-9D924461591C}">
          <p14:sldIdLst>
            <p14:sldId id="567"/>
            <p14:sldId id="568"/>
          </p14:sldIdLst>
        </p14:section>
        <p14:section name="Conclusion" id="{BA2B6804-BD2D-49A3-A339-ED808B9E53C8}">
          <p14:sldIdLst>
            <p14:sldId id="421"/>
            <p14:sldId id="611"/>
            <p14:sldId id="612"/>
            <p14:sldId id="6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7F7F7F"/>
    <a:srgbClr val="E85C0E"/>
    <a:srgbClr val="C6C0AA"/>
    <a:srgbClr val="F37D3B"/>
    <a:srgbClr val="FF6600"/>
    <a:srgbClr val="603A14"/>
    <a:srgbClr val="BAB398"/>
    <a:srgbClr val="ADA485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3899" autoAdjust="0"/>
  </p:normalViewPr>
  <p:slideViewPr>
    <p:cSldViewPr>
      <p:cViewPr varScale="1">
        <p:scale>
          <a:sx n="83" d="100"/>
          <a:sy n="83" d="100"/>
        </p:scale>
        <p:origin x="451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01-Jun-17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01-Jun-17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86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839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93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61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7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01-Jun-17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81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hyperlink" Target="https://www.atlassian.com/git/tutorials/install-git#windows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tlassian.com/git/tutorials/install-git#linux" TargetMode="External"/><Relationship Id="rId5" Type="http://schemas.openxmlformats.org/officeDocument/2006/relationships/hyperlink" Target="https://atlassian.com/git/tutorials/install-git#mac-os-x" TargetMode="External"/><Relationship Id="rId4" Type="http://schemas.openxmlformats.org/officeDocument/2006/relationships/hyperlink" Target="https://sourceforge.net/projects/git-osx-installer/files/" TargetMode="Externa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rtoisegi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tortoisegit.org/download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kov/towns/settings/collaboration" TargetMode="External"/><Relationship Id="rId2" Type="http://schemas.openxmlformats.org/officeDocument/2006/relationships/hyperlink" Target="https://github.com/SoftUni/tow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atlassian.com/git/tutorials/using-branch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what-is-gi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edureka.co/blog/what-is-gi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atlassian.com/git/tutorials/install-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096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5313"/>
            <a:ext cx="8125251" cy="692983"/>
          </a:xfrm>
        </p:spPr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276600"/>
            <a:ext cx="2606725" cy="2860712"/>
          </a:xfrm>
          <a:prstGeom prst="rect">
            <a:avLst/>
          </a:prstGeom>
        </p:spPr>
      </p:pic>
      <p:pic>
        <p:nvPicPr>
          <p:cNvPr id="19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88" y="4605301"/>
            <a:ext cx="3672724" cy="1456425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908973"/>
            <a:ext cx="2894012" cy="1447006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638800"/>
            <a:ext cx="8125886" cy="820600"/>
          </a:xfrm>
        </p:spPr>
        <p:txBody>
          <a:bodyPr/>
          <a:lstStyle/>
          <a:p>
            <a:r>
              <a:rPr lang="en-US" noProof="1"/>
              <a:t>Installing 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720278" y="2014695"/>
            <a:ext cx="6758178" cy="2865977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  <p:pic>
        <p:nvPicPr>
          <p:cNvPr id="4098" name="Picture 2" descr="Резултат с изображение за install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4" y="344551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Резултат с изображение за instal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066800"/>
            <a:ext cx="2129866" cy="21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Резултат с изображение за windows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012" y="609600"/>
            <a:ext cx="1927946" cy="20344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012" y="4419600"/>
            <a:ext cx="2834935" cy="1256567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06" name="Picture 10" descr="Свързано изображение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219200"/>
            <a:ext cx="1905000" cy="1905000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5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Windows</a:t>
            </a:r>
          </a:p>
          <a:p>
            <a:pPr lvl="1"/>
            <a:r>
              <a:rPr lang="en-US" dirty="0"/>
              <a:t>Installer: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3"/>
              </a:rPr>
              <a:t>https://atlassian.com/git/tutorials/install-git#windows</a:t>
            </a:r>
            <a:endParaRPr lang="en-US" dirty="0"/>
          </a:p>
          <a:p>
            <a:r>
              <a:rPr lang="en-US" dirty="0"/>
              <a:t>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 OS X</a:t>
            </a:r>
          </a:p>
          <a:p>
            <a:pPr lvl="1"/>
            <a:r>
              <a:rPr lang="en-US" dirty="0"/>
              <a:t>Installer: </a:t>
            </a:r>
            <a:r>
              <a:rPr lang="en-US" dirty="0">
                <a:hlinkClick r:id="rId4"/>
              </a:rPr>
              <a:t>https://sourceforge.net/projects/git-osx-installer/files/</a:t>
            </a:r>
            <a:endParaRPr lang="en-US" dirty="0"/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5"/>
              </a:rPr>
              <a:t>https://atlassian.com/git/tutorials/install-git#mac-os-x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Linux</a:t>
            </a:r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6"/>
              </a:rPr>
              <a:t>https://www.atlassian.com/git/tutorials/install-git#linux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69848" y="5285508"/>
            <a:ext cx="5006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apt-get install git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6" descr="Резултат с изображение за windows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0212" y="1608618"/>
            <a:ext cx="784483" cy="82782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Свързано изображение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325" y="3198440"/>
            <a:ext cx="687760" cy="687760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3950" y="5257800"/>
            <a:ext cx="1387135" cy="614839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98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Git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  <a:r>
              <a:rPr lang="en-US"/>
              <a:t> is GUI tool for Git (for Windows)</a:t>
            </a:r>
          </a:p>
          <a:p>
            <a:pPr lvl="1"/>
            <a:r>
              <a:rPr lang="en-US">
                <a:hlinkClick r:id="rId2"/>
              </a:rPr>
              <a:t>https://tortoisegit.org</a:t>
            </a:r>
            <a:endParaRPr lang="en-US"/>
          </a:p>
          <a:p>
            <a:pPr lvl="1">
              <a:spcBef>
                <a:spcPts val="1200"/>
              </a:spcBef>
            </a:pPr>
            <a:r>
              <a:rPr lang="en-US"/>
              <a:t>Simplifies the execution of Git command-line commands using UI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TortoiseGit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62" y="1371600"/>
            <a:ext cx="6475750" cy="4876800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4" y="5326293"/>
            <a:ext cx="4191000" cy="922107"/>
          </a:xfrm>
          <a:prstGeom prst="roundRect">
            <a:avLst>
              <a:gd name="adj" fmla="val 1642"/>
            </a:avLst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r>
              <a:rPr lang="en-US" noProof="1"/>
              <a:t>Git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noProof="1"/>
              <a:t>Clone, Modify, Add, Commit, Push</a:t>
            </a:r>
            <a:endParaRPr lang="en-US" dirty="0"/>
          </a:p>
        </p:txBody>
      </p:sp>
      <p:pic>
        <p:nvPicPr>
          <p:cNvPr id="5122" name="Picture 2" descr="Резултат с изображение за Git: Clone, Commit, Pu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25" y="965776"/>
            <a:ext cx="7200976" cy="3638522"/>
          </a:xfrm>
          <a:prstGeom prst="roundRect">
            <a:avLst>
              <a:gd name="adj" fmla="val 14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7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48709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48709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3902588" y="503685"/>
            <a:ext cx="1746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342265" y="3215839"/>
            <a:ext cx="1008931" cy="1216152"/>
            <a:chOff x="342265" y="3215839"/>
            <a:chExt cx="1008931" cy="1216152"/>
          </a:xfrm>
        </p:grpSpPr>
        <p:sp>
          <p:nvSpPr>
            <p:cNvPr id="36" name="Arrow: Curved Right 35"/>
            <p:cNvSpPr/>
            <p:nvPr/>
          </p:nvSpPr>
          <p:spPr>
            <a:xfrm>
              <a:off x="342265" y="3215839"/>
              <a:ext cx="600870" cy="1216152"/>
            </a:xfrm>
            <a:prstGeom prst="curvedRightArrow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6788" y="3306966"/>
              <a:ext cx="894408" cy="83099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edit</a:t>
              </a:r>
              <a:b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16" grpId="2"/>
      <p:bldP spid="26" grpId="0"/>
      <p:bldP spid="2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48709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48709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69053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cxnSpLocks/>
            <a:stCxn id="11" idx="3"/>
          </p:cNvCxnSpPr>
          <p:nvPr/>
        </p:nvCxnSpPr>
        <p:spPr>
          <a:xfrm flipH="1" flipV="1">
            <a:off x="8991013" y="777494"/>
            <a:ext cx="561099" cy="3046422"/>
          </a:xfrm>
          <a:prstGeom prst="curvedConnector3">
            <a:avLst>
              <a:gd name="adj1" fmla="val -107244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13907" y="2039095"/>
            <a:ext cx="161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git push</a:t>
            </a:r>
            <a:endParaRPr lang="en-GB" sz="2800" b="1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-3.7037E-7 L 0.27546 -0.002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Clone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Add (prepare) files for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 added files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noProof="1">
                <a:cs typeface="Consolas" panose="020B0609020204030204" pitchFamily="49" charset="0"/>
              </a:rPr>
              <a:t>(</a:t>
            </a:r>
            <a:r>
              <a:rPr lang="en-US" sz="2800" b="1" noProof="1">
                <a:cs typeface="Consolas" panose="020B0609020204030204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dirty="0">
                <a:cs typeface="Consolas" panose="020B0609020204030204" pitchFamily="49" charset="0"/>
              </a:rPr>
              <a:t>adds everything)</a:t>
            </a:r>
            <a:endParaRPr lang="en-US" sz="2800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Push all committed changes to the remote repository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Create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Create a remote URL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0127" y="1195006"/>
            <a:ext cx="11804822" cy="543439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Source Control Systems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Using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Installing and Using Git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Clone, Commit, Push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Resolving Conflicts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Using Branches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Using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612" y="1596243"/>
            <a:ext cx="3312444" cy="4271157"/>
          </a:xfrm>
          <a:prstGeom prst="rect">
            <a:avLst/>
          </a:prstGeom>
        </p:spPr>
      </p:pic>
      <p:pic>
        <p:nvPicPr>
          <p:cNvPr id="6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4" y="5144113"/>
            <a:ext cx="2550139" cy="101126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960" y="3432291"/>
            <a:ext cx="1943212" cy="971607"/>
          </a:xfrm>
          <a:prstGeom prst="roundRect">
            <a:avLst>
              <a:gd name="adj" fmla="val 2267"/>
            </a:avLst>
          </a:prstGeom>
          <a:noFill/>
          <a:ln w="12700">
            <a:solidFill>
              <a:srgbClr val="BABABA">
                <a:alpha val="49804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15" y="1524000"/>
            <a:ext cx="1314768" cy="978432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Resolving Conflicts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Concurrent Changes to Certain Files</a:t>
            </a:r>
          </a:p>
        </p:txBody>
      </p:sp>
      <p:pic>
        <p:nvPicPr>
          <p:cNvPr id="7170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73" y="1524000"/>
            <a:ext cx="7428548" cy="2787015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719349" cy="5570355"/>
          </a:xfrm>
        </p:spPr>
        <p:txBody>
          <a:bodyPr/>
          <a:lstStyle/>
          <a:p>
            <a:r>
              <a:rPr lang="en-US" dirty="0"/>
              <a:t>3 developers work on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shared project </a:t>
            </a:r>
            <a:r>
              <a:rPr lang="en-US" dirty="0"/>
              <a:t>with Git</a:t>
            </a:r>
          </a:p>
          <a:p>
            <a:pPr lvl="1"/>
            <a:r>
              <a:rPr lang="en-US" dirty="0"/>
              <a:t>All of them try to change and push the same file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  <a:r>
              <a:rPr lang="en-US" dirty="0"/>
              <a:t> will occur on push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Conflict Scenario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42661" y="906526"/>
            <a:ext cx="1466351" cy="1485355"/>
            <a:chOff x="5053846" y="2191249"/>
            <a:chExt cx="1466351" cy="1485355"/>
          </a:xfrm>
        </p:grpSpPr>
        <p:pic>
          <p:nvPicPr>
            <p:cNvPr id="8194" name="Picture 2" descr="Резултат с изображение за use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3846" y="2191249"/>
              <a:ext cx="1466351" cy="1466351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222522" y="3153384"/>
              <a:ext cx="11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rPr>
                <a:t>maria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93278" y="838200"/>
            <a:ext cx="1534677" cy="1553681"/>
            <a:chOff x="1716697" y="2122923"/>
            <a:chExt cx="1534677" cy="1553681"/>
          </a:xfrm>
        </p:grpSpPr>
        <p:pic>
          <p:nvPicPr>
            <p:cNvPr id="8196" name="Picture 4" descr="Свързано изображени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697" y="2122923"/>
              <a:ext cx="1534677" cy="1534677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896003" y="3153384"/>
              <a:ext cx="11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defRPr>
              </a:lvl1pPr>
            </a:lstStyle>
            <a:p>
              <a:r>
                <a:rPr lang="en-US" noProof="1"/>
                <a:t>peter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12735" y="838200"/>
            <a:ext cx="1534677" cy="1553681"/>
            <a:chOff x="8369735" y="2122923"/>
            <a:chExt cx="1534677" cy="1553681"/>
          </a:xfrm>
        </p:grpSpPr>
        <p:pic>
          <p:nvPicPr>
            <p:cNvPr id="7" name="Picture 4" descr="Свързано изображени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9735" y="2122923"/>
              <a:ext cx="1534677" cy="1534677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445934" y="3153384"/>
              <a:ext cx="1382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rPr>
                <a:t>george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80462" y="2565762"/>
            <a:ext cx="1360309" cy="1768511"/>
            <a:chOff x="3682647" y="3124351"/>
            <a:chExt cx="1360309" cy="1768511"/>
          </a:xfrm>
        </p:grpSpPr>
        <p:grpSp>
          <p:nvGrpSpPr>
            <p:cNvPr id="15" name="Group 14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682647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95681" y="2565762"/>
            <a:ext cx="1360309" cy="1768511"/>
            <a:chOff x="3682646" y="3124351"/>
            <a:chExt cx="1360309" cy="1768511"/>
          </a:xfrm>
        </p:grpSpPr>
        <p:grpSp>
          <p:nvGrpSpPr>
            <p:cNvPr id="23" name="Group 22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3682646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599918" y="2565762"/>
            <a:ext cx="1360309" cy="1768511"/>
            <a:chOff x="3682646" y="3124351"/>
            <a:chExt cx="1360309" cy="1768511"/>
          </a:xfrm>
        </p:grpSpPr>
        <p:grpSp>
          <p:nvGrpSpPr>
            <p:cNvPr id="28" name="Group 27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682646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31" y="5045360"/>
            <a:ext cx="1163686" cy="1163686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4780461" y="3955707"/>
            <a:ext cx="2508369" cy="1671495"/>
            <a:chOff x="4780461" y="3955707"/>
            <a:chExt cx="2508369" cy="1671495"/>
          </a:xfrm>
        </p:grpSpPr>
        <p:cxnSp>
          <p:nvCxnSpPr>
            <p:cNvPr id="21" name="Connector: Curved 20"/>
            <p:cNvCxnSpPr>
              <a:cxnSpLocks/>
              <a:stCxn id="16" idx="1"/>
              <a:endCxn id="32" idx="1"/>
            </p:cNvCxnSpPr>
            <p:nvPr/>
          </p:nvCxnSpPr>
          <p:spPr>
            <a:xfrm rot="10800000" flipH="1" flipV="1">
              <a:off x="4780461" y="3955707"/>
              <a:ext cx="2508369" cy="1671495"/>
            </a:xfrm>
            <a:prstGeom prst="curvedConnector3">
              <a:avLst>
                <a:gd name="adj1" fmla="val -9113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459021">
              <a:off x="5439868" y="5058483"/>
              <a:ext cx="1619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50950" y="3955708"/>
            <a:ext cx="2609277" cy="1671495"/>
            <a:chOff x="7969950" y="3955708"/>
            <a:chExt cx="2609277" cy="1671495"/>
          </a:xfrm>
        </p:grpSpPr>
        <p:cxnSp>
          <p:nvCxnSpPr>
            <p:cNvPr id="40" name="Connector: Curved 39"/>
            <p:cNvCxnSpPr>
              <a:cxnSpLocks/>
              <a:stCxn id="29" idx="3"/>
              <a:endCxn id="32" idx="3"/>
            </p:cNvCxnSpPr>
            <p:nvPr/>
          </p:nvCxnSpPr>
          <p:spPr>
            <a:xfrm flipH="1">
              <a:off x="8071517" y="3955708"/>
              <a:ext cx="2507710" cy="1671495"/>
            </a:xfrm>
            <a:prstGeom prst="curvedConnector3">
              <a:avLst>
                <a:gd name="adj1" fmla="val -9116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21308836">
              <a:off x="7969950" y="5096771"/>
              <a:ext cx="1619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870674" y="4292951"/>
            <a:ext cx="955198" cy="711087"/>
            <a:chOff x="7542212" y="4395443"/>
            <a:chExt cx="955198" cy="711087"/>
          </a:xfrm>
        </p:grpSpPr>
        <p:cxnSp>
          <p:nvCxnSpPr>
            <p:cNvPr id="45" name="Connector: Curved 44"/>
            <p:cNvCxnSpPr>
              <a:cxnSpLocks/>
              <a:stCxn id="24" idx="2"/>
              <a:endCxn id="32" idx="0"/>
            </p:cNvCxnSpPr>
            <p:nvPr/>
          </p:nvCxnSpPr>
          <p:spPr>
            <a:xfrm flipH="1">
              <a:off x="7542212" y="4395443"/>
              <a:ext cx="5162" cy="711087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562532" y="4438536"/>
              <a:ext cx="9348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88058" y="5446659"/>
            <a:ext cx="1124090" cy="1190402"/>
            <a:chOff x="6932612" y="5545678"/>
            <a:chExt cx="1124090" cy="119040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5292" y="5545678"/>
              <a:ext cx="897920" cy="84255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/>
            <p:cNvSpPr txBox="1"/>
            <p:nvPr/>
          </p:nvSpPr>
          <p:spPr>
            <a:xfrm>
              <a:off x="6932612" y="6274415"/>
              <a:ext cx="1124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conflict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954262" y="5544908"/>
            <a:ext cx="1021900" cy="941546"/>
            <a:chOff x="6903770" y="5622148"/>
            <a:chExt cx="1124090" cy="1035700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6787" y="5622148"/>
              <a:ext cx="734932" cy="6896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5" name="TextBox 64"/>
            <p:cNvSpPr txBox="1"/>
            <p:nvPr/>
          </p:nvSpPr>
          <p:spPr>
            <a:xfrm>
              <a:off x="6903770" y="6196183"/>
              <a:ext cx="1124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conflict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8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 create a GitHub project</a:t>
            </a:r>
          </a:p>
          <a:p>
            <a:pPr lvl="1"/>
            <a:r>
              <a:rPr lang="en-US" dirty="0"/>
              <a:t>Initially they upload unfinished code for a "JS Town Editor"</a:t>
            </a:r>
          </a:p>
          <a:p>
            <a:pPr lvl="1"/>
            <a:r>
              <a:rPr lang="en-US" dirty="0"/>
              <a:t>3 source code files: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towns.html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towns.css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towns.js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 should 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new town</a:t>
            </a:r>
            <a:r>
              <a:rPr lang="en-US" dirty="0"/>
              <a:t>" functionality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 should 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shuffle towns</a:t>
            </a:r>
            <a:r>
              <a:rPr lang="en-US" dirty="0"/>
              <a:t>" functionality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 </a:t>
            </a:r>
            <a:r>
              <a:rPr lang="en-US" dirty="0"/>
              <a:t>should ass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styling and improve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UI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a Conflict: Example</a:t>
            </a:r>
          </a:p>
        </p:txBody>
      </p:sp>
    </p:spTree>
    <p:extLst>
      <p:ext uri="{BB962C8B-B14F-4D97-AF65-F5344CB8AC3E}">
        <p14:creationId xmlns:p14="http://schemas.microsoft.com/office/powerpoint/2010/main" val="3461264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Resolving Conflicts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170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73" y="1524000"/>
            <a:ext cx="7428548" cy="2787015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779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at least 2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here</a:t>
            </a:r>
            <a:br>
              <a:rPr lang="en-US" dirty="0"/>
            </a:br>
            <a:r>
              <a:rPr lang="en-US" dirty="0"/>
              <a:t>at SoftUni?</a:t>
            </a:r>
          </a:p>
          <a:p>
            <a:pPr>
              <a:spcBef>
                <a:spcPts val="1200"/>
              </a:spcBef>
            </a:pPr>
            <a:r>
              <a:rPr lang="en-US" dirty="0"/>
              <a:t>Write the answers in a text file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colleagues.txt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12" y="2133600"/>
            <a:ext cx="5233359" cy="3429000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Work in teams of 3 people (online students might work alone by cloning the project in 3 different folders)</a:t>
            </a:r>
          </a:p>
          <a:p>
            <a:pPr>
              <a:lnSpc>
                <a:spcPct val="110000"/>
              </a:lnSpc>
            </a:pPr>
            <a:r>
              <a:rPr lang="en-US" dirty="0"/>
              <a:t>The team leader does the following:</a:t>
            </a:r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Fork</a:t>
            </a:r>
            <a:r>
              <a:rPr lang="en-US" dirty="0"/>
              <a:t> the project "Towns": </a:t>
            </a:r>
            <a:r>
              <a:rPr lang="en-US" dirty="0">
                <a:hlinkClick r:id="rId2"/>
              </a:rPr>
              <a:t>https://github.com/SoftUni/towns</a:t>
            </a:r>
            <a:endParaRPr lang="en-US" dirty="0"/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Invite the other team members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collaborators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https://github.com/nakov/towns/settings/collaboration</a:t>
            </a:r>
            <a:endParaRPr lang="en-US" dirty="0"/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Email invitation will be sent for each invited collaborator</a:t>
            </a:r>
          </a:p>
          <a:p>
            <a:pPr marL="457200" indent="-457200">
              <a:lnSpc>
                <a:spcPct val="110000"/>
              </a:lnSpc>
            </a:pPr>
            <a:r>
              <a:rPr lang="en-US" dirty="0"/>
              <a:t>Each team 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clones</a:t>
            </a:r>
            <a:r>
              <a:rPr lang="en-US" dirty="0"/>
              <a:t> the project from the team leader's GitHub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Resolve Conflicts</a:t>
            </a:r>
          </a:p>
        </p:txBody>
      </p:sp>
    </p:spTree>
    <p:extLst>
      <p:ext uri="{BB962C8B-B14F-4D97-AF65-F5344CB8AC3E}">
        <p14:creationId xmlns:p14="http://schemas.microsoft.com/office/powerpoint/2010/main" val="1681932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Each team member implements different functionality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#1: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's functionality (add town)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#2: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's functionality (shuffle towns)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#3: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</a:t>
            </a:r>
            <a:r>
              <a:rPr lang="en-US" dirty="0"/>
              <a:t>'s functionality (improve styling and CSS)</a:t>
            </a:r>
          </a:p>
          <a:p>
            <a:pPr>
              <a:lnSpc>
                <a:spcPct val="110000"/>
              </a:lnSpc>
            </a:pPr>
            <a:r>
              <a:rPr lang="en-US" dirty="0"/>
              <a:t>The first push will be successful (no conflicts)</a:t>
            </a:r>
          </a:p>
          <a:p>
            <a:pPr>
              <a:lnSpc>
                <a:spcPct val="110000"/>
              </a:lnSpc>
            </a:pPr>
            <a:r>
              <a:rPr lang="en-US" dirty="0"/>
              <a:t>All next pushes will cause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team members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US" dirty="0"/>
              <a:t> correctly the concurrent changes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pull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US" dirty="0"/>
              <a:t> + mark conflicts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resolved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 again)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Resolve Conflicts</a:t>
            </a:r>
          </a:p>
        </p:txBody>
      </p:sp>
    </p:spTree>
    <p:extLst>
      <p:ext uri="{BB962C8B-B14F-4D97-AF65-F5344CB8AC3E}">
        <p14:creationId xmlns:p14="http://schemas.microsoft.com/office/powerpoint/2010/main" val="372773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/>
              <a:t>Resolve Conflicts in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638" y="1386854"/>
            <a:ext cx="2724374" cy="2812152"/>
          </a:xfrm>
          <a:prstGeom prst="rect">
            <a:avLst/>
          </a:prstGeom>
        </p:spPr>
      </p:pic>
      <p:pic>
        <p:nvPicPr>
          <p:cNvPr id="7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641270"/>
            <a:ext cx="6139295" cy="2303318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889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4932680"/>
            <a:ext cx="8938472" cy="820600"/>
          </a:xfrm>
        </p:spPr>
        <p:txBody>
          <a:bodyPr/>
          <a:lstStyle/>
          <a:p>
            <a:r>
              <a:rPr lang="en-US" dirty="0"/>
              <a:t>Using Branches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99340" y="5788744"/>
            <a:ext cx="8938472" cy="688256"/>
          </a:xfrm>
        </p:spPr>
        <p:txBody>
          <a:bodyPr/>
          <a:lstStyle/>
          <a:p>
            <a:r>
              <a:rPr lang="en-US" dirty="0"/>
              <a:t>Creating and Merging Branches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22" y="907987"/>
            <a:ext cx="5939706" cy="3664013"/>
          </a:xfrm>
          <a:prstGeom prst="roundRect">
            <a:avLst>
              <a:gd name="adj" fmla="val 1139"/>
            </a:avLst>
          </a:prstGeom>
        </p:spPr>
      </p:pic>
    </p:spTree>
    <p:extLst>
      <p:ext uri="{BB962C8B-B14F-4D97-AF65-F5344CB8AC3E}">
        <p14:creationId xmlns:p14="http://schemas.microsoft.com/office/powerpoint/2010/main" val="254093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tutorial:</a:t>
            </a:r>
          </a:p>
          <a:p>
            <a:pPr lvl="1"/>
            <a:r>
              <a:rPr lang="en-US" dirty="0">
                <a:hlinkClick r:id="rId2"/>
              </a:rPr>
              <a:t>https://www.atlassian.com/git/tutorials/using-branches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Branches in Git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22" y="2660587"/>
            <a:ext cx="5939706" cy="3664013"/>
          </a:xfrm>
          <a:prstGeom prst="roundRect">
            <a:avLst>
              <a:gd name="adj" fmla="val 1139"/>
            </a:avLst>
          </a:prstGeom>
        </p:spPr>
      </p:pic>
    </p:spTree>
    <p:extLst>
      <p:ext uri="{BB962C8B-B14F-4D97-AF65-F5344CB8AC3E}">
        <p14:creationId xmlns:p14="http://schemas.microsoft.com/office/powerpoint/2010/main" val="1438608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Wiki pages (documentation)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8342400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Git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Git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77" y="25146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8886262" y="5025578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9448558" y="1767406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 and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0612" y="3788506"/>
            <a:ext cx="7082408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Version Control Systems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2360612" y="4761386"/>
            <a:ext cx="7082408" cy="1391556"/>
          </a:xfrm>
        </p:spPr>
        <p:txBody>
          <a:bodyPr/>
          <a:lstStyle/>
          <a:p>
            <a:r>
              <a:rPr lang="en-US" dirty="0"/>
              <a:t>Managing Different Versions</a:t>
            </a:r>
            <a:br>
              <a:rPr lang="en-US" dirty="0"/>
            </a:br>
            <a:r>
              <a:rPr lang="en-US" dirty="0"/>
              <a:t>of the Same File / Document</a:t>
            </a:r>
          </a:p>
        </p:txBody>
      </p:sp>
      <p:pic>
        <p:nvPicPr>
          <p:cNvPr id="8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479" y="1752600"/>
            <a:ext cx="2086333" cy="156475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5447868" y="1752601"/>
            <a:ext cx="3689792" cy="1564750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1228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 System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Control System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Tool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the changes </a:t>
            </a:r>
            <a:r>
              <a:rPr lang="en-US" dirty="0"/>
              <a:t>during the development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repository </a:t>
            </a:r>
            <a:r>
              <a:rPr lang="en-US" dirty="0"/>
              <a:t>keeps the source code and other project assets</a:t>
            </a:r>
          </a:p>
          <a:p>
            <a:pPr lvl="2">
              <a:lnSpc>
                <a:spcPct val="110000"/>
              </a:lnSpc>
              <a:defRPr/>
            </a:pPr>
            <a:r>
              <a:rPr lang="en-US" dirty="0"/>
              <a:t>Keeps a full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history </a:t>
            </a:r>
            <a:r>
              <a:rPr lang="en-US" dirty="0"/>
              <a:t>of all changes during the time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conflicts</a:t>
            </a:r>
            <a:r>
              <a:rPr lang="en-US" dirty="0"/>
              <a:t> on concurrent changes</a:t>
            </a:r>
          </a:p>
          <a:p>
            <a:pPr>
              <a:lnSpc>
                <a:spcPct val="110000"/>
              </a:lnSpc>
              <a:defRPr/>
            </a:pPr>
            <a:r>
              <a:rPr lang="en-US" dirty="0"/>
              <a:t>Popular source control systems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</a:t>
            </a:r>
            <a:r>
              <a:rPr lang="en-US" dirty="0"/>
              <a:t>– distributed source control (hierarchical)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Subversion</a:t>
            </a:r>
            <a:r>
              <a:rPr lang="en-US" dirty="0"/>
              <a:t> (SVN) – central repository (centralized)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3733800"/>
            <a:ext cx="2039187" cy="1529391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9675812" y="5660230"/>
            <a:ext cx="2039187" cy="864769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2" y="1268084"/>
            <a:ext cx="10944000" cy="4837246"/>
          </a:xfrm>
          <a:prstGeom prst="roundRect">
            <a:avLst>
              <a:gd name="adj" fmla="val 955"/>
            </a:avLst>
          </a:prstGeom>
          <a:solidFill>
            <a:schemeClr val="tx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Version Control</a:t>
            </a:r>
          </a:p>
        </p:txBody>
      </p:sp>
      <p:pic>
        <p:nvPicPr>
          <p:cNvPr id="6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268" y="1524000"/>
            <a:ext cx="1896666" cy="1422500"/>
          </a:xfrm>
          <a:prstGeom prst="roundRect">
            <a:avLst>
              <a:gd name="adj" fmla="val 359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0812" y="6477000"/>
            <a:ext cx="2980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</a:t>
            </a:r>
            <a:r>
              <a:rPr lang="en-US" sz="1050"/>
              <a:t>: </a:t>
            </a:r>
            <a:r>
              <a:rPr lang="en-US" sz="1050">
                <a:hlinkClick r:id="rId4"/>
              </a:rPr>
              <a:t>https://www.edureka.co/blog/what-is-git/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3582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812" y="6477000"/>
            <a:ext cx="2980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</a:t>
            </a:r>
            <a:r>
              <a:rPr lang="en-US" sz="1050"/>
              <a:t>: </a:t>
            </a:r>
            <a:r>
              <a:rPr lang="en-US" sz="1050">
                <a:hlinkClick r:id="rId2"/>
              </a:rPr>
              <a:t>https://www.edureka.co/blog/what-is-git/</a:t>
            </a:r>
            <a:endParaRPr lang="en-US" sz="1050" dirty="0"/>
          </a:p>
        </p:txBody>
      </p:sp>
      <p:pic>
        <p:nvPicPr>
          <p:cNvPr id="3" name="Picture 2" descr="Distributed Version Control System Workflow - What Is Git - Edure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15" y="1151121"/>
            <a:ext cx="7790796" cy="5152516"/>
          </a:xfrm>
          <a:prstGeom prst="roundRect">
            <a:avLst>
              <a:gd name="adj" fmla="val 955"/>
            </a:avLst>
          </a:prstGeom>
          <a:solidFill>
            <a:schemeClr val="tx1"/>
          </a:solidFill>
        </p:spPr>
      </p:pic>
      <p:pic>
        <p:nvPicPr>
          <p:cNvPr id="7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8525759" y="1641032"/>
            <a:ext cx="2928103" cy="1241737"/>
          </a:xfrm>
          <a:prstGeom prst="roundRect">
            <a:avLst>
              <a:gd name="adj" fmla="val 2551"/>
            </a:avLst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531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source control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pPr lvl="1"/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/>
              <a:t>Runs on Linux, Mac OS and Windows</a:t>
            </a:r>
          </a:p>
          <a:p>
            <a:pPr lvl="1"/>
            <a:r>
              <a:rPr lang="en-US" dirty="0">
                <a:hlinkClick r:id="rId2"/>
              </a:rPr>
              <a:t>https://atlassian.com/git/tutorials/install-git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== social network for developers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Free project hosting site with Git repository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18612" y="1970362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1260</Words>
  <Application>Microsoft Office PowerPoint</Application>
  <PresentationFormat>Custom</PresentationFormat>
  <Paragraphs>248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Source Control Systems</vt:lpstr>
      <vt:lpstr>Table of Contents</vt:lpstr>
      <vt:lpstr>Have a Question?</vt:lpstr>
      <vt:lpstr>Version Control Systems</vt:lpstr>
      <vt:lpstr>Software Configuration Management (SCM)</vt:lpstr>
      <vt:lpstr>Centralized Version Control</vt:lpstr>
      <vt:lpstr>Distributed Version Control</vt:lpstr>
      <vt:lpstr>Git</vt:lpstr>
      <vt:lpstr>What is Git?</vt:lpstr>
      <vt:lpstr>Installing Git</vt:lpstr>
      <vt:lpstr>Installing Git</vt:lpstr>
      <vt:lpstr>Using Git</vt:lpstr>
      <vt:lpstr>TortoiseGit</vt:lpstr>
      <vt:lpstr>Git Workflow</vt:lpstr>
      <vt:lpstr>How It Works?</vt:lpstr>
      <vt:lpstr>How It Works?</vt:lpstr>
      <vt:lpstr>Basic Git Commands</vt:lpstr>
      <vt:lpstr>Basic Git Commands (2)</vt:lpstr>
      <vt:lpstr>Using Git Commands: Example</vt:lpstr>
      <vt:lpstr>Resolving Conflicts in Git</vt:lpstr>
      <vt:lpstr>Git Conflict Scenario</vt:lpstr>
      <vt:lpstr>Resolving a Conflict: Example</vt:lpstr>
      <vt:lpstr>Resolving Conflicts in Git</vt:lpstr>
      <vt:lpstr>Exercise: Introduce Yourself</vt:lpstr>
      <vt:lpstr>Acquaintance with Your Colleagues</vt:lpstr>
      <vt:lpstr>Exercise: Resolve Conflicts</vt:lpstr>
      <vt:lpstr>Exercise: Resolve Conflicts</vt:lpstr>
      <vt:lpstr>Resolve Conflicts in Git</vt:lpstr>
      <vt:lpstr>Using Branches in Git</vt:lpstr>
      <vt:lpstr>Using Branches in Git</vt:lpstr>
      <vt:lpstr>GitHub</vt:lpstr>
      <vt:lpstr>What is GitHub?</vt:lpstr>
      <vt:lpstr>Summary</vt:lpstr>
      <vt:lpstr>Git and GitHub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subject>Practical Teamwork Course</dc:subject>
  <dc:creator/>
  <cp:keywords>programming, course, SoftUni, Software University, Git, GitHub, teamwork</cp:keywords>
  <dc:description>Practical Teamwork Course @ SoftUni - https://softuni.bg/courses/practical-teamwork</dc:description>
  <cp:lastModifiedBy/>
  <cp:revision>1</cp:revision>
  <dcterms:created xsi:type="dcterms:W3CDTF">2014-01-02T17:00:34Z</dcterms:created>
  <dcterms:modified xsi:type="dcterms:W3CDTF">2017-06-01T11:01:23Z</dcterms:modified>
  <cp:category>computer programming;programming;teamwork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